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4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5.xml" ContentType="application/vnd.openxmlformats-officedocument.theme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8" r:id="rId3"/>
    <p:sldMasterId id="2147483696" r:id="rId4"/>
    <p:sldMasterId id="2147483714" r:id="rId5"/>
    <p:sldMasterId id="2147483732" r:id="rId6"/>
  </p:sldMasterIdLst>
  <p:sldIdLst>
    <p:sldId id="256" r:id="rId7"/>
    <p:sldId id="258" r:id="rId8"/>
    <p:sldId id="271" r:id="rId9"/>
    <p:sldId id="272" r:id="rId10"/>
    <p:sldId id="273" r:id="rId11"/>
    <p:sldId id="274" r:id="rId12"/>
    <p:sldId id="257" r:id="rId13"/>
    <p:sldId id="259" r:id="rId14"/>
    <p:sldId id="260" r:id="rId15"/>
    <p:sldId id="261" r:id="rId16"/>
    <p:sldId id="262" r:id="rId17"/>
    <p:sldId id="263" r:id="rId18"/>
    <p:sldId id="265" r:id="rId19"/>
    <p:sldId id="266" r:id="rId20"/>
    <p:sldId id="267" r:id="rId21"/>
    <p:sldId id="268" r:id="rId22"/>
    <p:sldId id="27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Доля отметок в %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Доля отметок в %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7136128"/>
        <c:axId val="237429120"/>
      </c:barChart>
      <c:catAx>
        <c:axId val="237136128"/>
        <c:scaling>
          <c:orientation val="minMax"/>
        </c:scaling>
        <c:delete val="0"/>
        <c:axPos val="b"/>
        <c:majorTickMark val="out"/>
        <c:minorTickMark val="none"/>
        <c:tickLblPos val="nextTo"/>
        <c:crossAx val="237429120"/>
        <c:crosses val="autoZero"/>
        <c:auto val="1"/>
        <c:lblAlgn val="ctr"/>
        <c:lblOffset val="100"/>
        <c:noMultiLvlLbl val="0"/>
      </c:catAx>
      <c:valAx>
        <c:axId val="237429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71361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996852760046613E-2"/>
          <c:y val="3.3525512964736139E-2"/>
          <c:w val="0.84347213923578845"/>
          <c:h val="0.7772390561716344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гр 2</c:v>
                </c:pt>
              </c:strCache>
            </c:strRef>
          </c:tx>
          <c:marker>
            <c:symbol val="none"/>
          </c:marker>
          <c:cat>
            <c:strRef>
              <c:f>Лист1!$A$2:$A$20</c:f>
              <c:strCache>
                <c:ptCount val="19"/>
                <c:pt idx="0">
                  <c:v>ик1</c:v>
                </c:pt>
                <c:pt idx="1">
                  <c:v>ик2</c:v>
                </c:pt>
                <c:pt idx="2">
                  <c:v>ик3</c:v>
                </c:pt>
                <c:pt idx="3">
                  <c:v>Задание 2</c:v>
                </c:pt>
                <c:pt idx="4">
                  <c:v>Задание 3</c:v>
                </c:pt>
                <c:pt idx="5">
                  <c:v>Задание 4</c:v>
                </c:pt>
                <c:pt idx="6">
                  <c:v>Задание 5</c:v>
                </c:pt>
                <c:pt idx="7">
                  <c:v>Задание 6</c:v>
                </c:pt>
                <c:pt idx="8">
                  <c:v>Задание 7</c:v>
                </c:pt>
                <c:pt idx="9">
                  <c:v>Задание 8</c:v>
                </c:pt>
                <c:pt idx="10">
                  <c:v>ск1</c:v>
                </c:pt>
                <c:pt idx="11">
                  <c:v>ск2</c:v>
                </c:pt>
                <c:pt idx="12">
                  <c:v>ск3</c:v>
                </c:pt>
                <c:pt idx="13">
                  <c:v>ск4</c:v>
                </c:pt>
                <c:pt idx="14">
                  <c:v>г1</c:v>
                </c:pt>
                <c:pt idx="15">
                  <c:v>г2</c:v>
                </c:pt>
                <c:pt idx="16">
                  <c:v>г3</c:v>
                </c:pt>
                <c:pt idx="17">
                  <c:v>г4</c:v>
                </c:pt>
                <c:pt idx="18">
                  <c:v>фк1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43</c:v>
                </c:pt>
                <c:pt idx="1">
                  <c:v>43</c:v>
                </c:pt>
                <c:pt idx="2">
                  <c:v>43</c:v>
                </c:pt>
                <c:pt idx="3">
                  <c:v>14</c:v>
                </c:pt>
                <c:pt idx="4">
                  <c:v>29</c:v>
                </c:pt>
                <c:pt idx="5">
                  <c:v>29</c:v>
                </c:pt>
                <c:pt idx="6">
                  <c:v>43</c:v>
                </c:pt>
                <c:pt idx="7">
                  <c:v>57</c:v>
                </c:pt>
                <c:pt idx="8">
                  <c:v>29</c:v>
                </c:pt>
                <c:pt idx="9">
                  <c:v>57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14</c:v>
                </c:pt>
                <c:pt idx="16">
                  <c:v>29</c:v>
                </c:pt>
                <c:pt idx="17">
                  <c:v>43</c:v>
                </c:pt>
                <c:pt idx="18">
                  <c:v>43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гр 3</c:v>
                </c:pt>
              </c:strCache>
            </c:strRef>
          </c:tx>
          <c:marker>
            <c:symbol val="none"/>
          </c:marker>
          <c:cat>
            <c:strRef>
              <c:f>Лист1!$A$2:$A$20</c:f>
              <c:strCache>
                <c:ptCount val="19"/>
                <c:pt idx="0">
                  <c:v>ик1</c:v>
                </c:pt>
                <c:pt idx="1">
                  <c:v>ик2</c:v>
                </c:pt>
                <c:pt idx="2">
                  <c:v>ик3</c:v>
                </c:pt>
                <c:pt idx="3">
                  <c:v>Задание 2</c:v>
                </c:pt>
                <c:pt idx="4">
                  <c:v>Задание 3</c:v>
                </c:pt>
                <c:pt idx="5">
                  <c:v>Задание 4</c:v>
                </c:pt>
                <c:pt idx="6">
                  <c:v>Задание 5</c:v>
                </c:pt>
                <c:pt idx="7">
                  <c:v>Задание 6</c:v>
                </c:pt>
                <c:pt idx="8">
                  <c:v>Задание 7</c:v>
                </c:pt>
                <c:pt idx="9">
                  <c:v>Задание 8</c:v>
                </c:pt>
                <c:pt idx="10">
                  <c:v>ск1</c:v>
                </c:pt>
                <c:pt idx="11">
                  <c:v>ск2</c:v>
                </c:pt>
                <c:pt idx="12">
                  <c:v>ск3</c:v>
                </c:pt>
                <c:pt idx="13">
                  <c:v>ск4</c:v>
                </c:pt>
                <c:pt idx="14">
                  <c:v>г1</c:v>
                </c:pt>
                <c:pt idx="15">
                  <c:v>г2</c:v>
                </c:pt>
                <c:pt idx="16">
                  <c:v>г3</c:v>
                </c:pt>
                <c:pt idx="17">
                  <c:v>г4</c:v>
                </c:pt>
                <c:pt idx="18">
                  <c:v>фк1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  <c:pt idx="0">
                  <c:v>95</c:v>
                </c:pt>
                <c:pt idx="1">
                  <c:v>95</c:v>
                </c:pt>
                <c:pt idx="2">
                  <c:v>95</c:v>
                </c:pt>
                <c:pt idx="3">
                  <c:v>46</c:v>
                </c:pt>
                <c:pt idx="4">
                  <c:v>35</c:v>
                </c:pt>
                <c:pt idx="5">
                  <c:v>73</c:v>
                </c:pt>
                <c:pt idx="6">
                  <c:v>46</c:v>
                </c:pt>
                <c:pt idx="7">
                  <c:v>59</c:v>
                </c:pt>
                <c:pt idx="8">
                  <c:v>35</c:v>
                </c:pt>
                <c:pt idx="9">
                  <c:v>78</c:v>
                </c:pt>
                <c:pt idx="10">
                  <c:v>84</c:v>
                </c:pt>
                <c:pt idx="11">
                  <c:v>86</c:v>
                </c:pt>
                <c:pt idx="12">
                  <c:v>86</c:v>
                </c:pt>
                <c:pt idx="13">
                  <c:v>84</c:v>
                </c:pt>
                <c:pt idx="14">
                  <c:v>51</c:v>
                </c:pt>
                <c:pt idx="15">
                  <c:v>46</c:v>
                </c:pt>
                <c:pt idx="16">
                  <c:v>78</c:v>
                </c:pt>
                <c:pt idx="17">
                  <c:v>89</c:v>
                </c:pt>
                <c:pt idx="18">
                  <c:v>100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гр 4</c:v>
                </c:pt>
              </c:strCache>
            </c:strRef>
          </c:tx>
          <c:marker>
            <c:symbol val="none"/>
          </c:marker>
          <c:cat>
            <c:strRef>
              <c:f>Лист1!$A$2:$A$20</c:f>
              <c:strCache>
                <c:ptCount val="19"/>
                <c:pt idx="0">
                  <c:v>ик1</c:v>
                </c:pt>
                <c:pt idx="1">
                  <c:v>ик2</c:v>
                </c:pt>
                <c:pt idx="2">
                  <c:v>ик3</c:v>
                </c:pt>
                <c:pt idx="3">
                  <c:v>Задание 2</c:v>
                </c:pt>
                <c:pt idx="4">
                  <c:v>Задание 3</c:v>
                </c:pt>
                <c:pt idx="5">
                  <c:v>Задание 4</c:v>
                </c:pt>
                <c:pt idx="6">
                  <c:v>Задание 5</c:v>
                </c:pt>
                <c:pt idx="7">
                  <c:v>Задание 6</c:v>
                </c:pt>
                <c:pt idx="8">
                  <c:v>Задание 7</c:v>
                </c:pt>
                <c:pt idx="9">
                  <c:v>Задание 8</c:v>
                </c:pt>
                <c:pt idx="10">
                  <c:v>ск1</c:v>
                </c:pt>
                <c:pt idx="11">
                  <c:v>ск2</c:v>
                </c:pt>
                <c:pt idx="12">
                  <c:v>ск3</c:v>
                </c:pt>
                <c:pt idx="13">
                  <c:v>ск4</c:v>
                </c:pt>
                <c:pt idx="14">
                  <c:v>г1</c:v>
                </c:pt>
                <c:pt idx="15">
                  <c:v>г2</c:v>
                </c:pt>
                <c:pt idx="16">
                  <c:v>г3</c:v>
                </c:pt>
                <c:pt idx="17">
                  <c:v>г4</c:v>
                </c:pt>
                <c:pt idx="18">
                  <c:v>фк1</c:v>
                </c:pt>
              </c:strCache>
            </c:strRef>
          </c:cat>
          <c:val>
            <c:numRef>
              <c:f>Лист1!$D$2:$D$20</c:f>
              <c:numCache>
                <c:formatCode>General</c:formatCode>
                <c:ptCount val="19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34</c:v>
                </c:pt>
                <c:pt idx="4">
                  <c:v>49</c:v>
                </c:pt>
                <c:pt idx="5">
                  <c:v>83</c:v>
                </c:pt>
                <c:pt idx="6">
                  <c:v>37</c:v>
                </c:pt>
                <c:pt idx="7">
                  <c:v>88</c:v>
                </c:pt>
                <c:pt idx="8">
                  <c:v>51</c:v>
                </c:pt>
                <c:pt idx="9">
                  <c:v>95</c:v>
                </c:pt>
                <c:pt idx="10">
                  <c:v>98</c:v>
                </c:pt>
                <c:pt idx="11">
                  <c:v>98</c:v>
                </c:pt>
                <c:pt idx="12">
                  <c:v>98</c:v>
                </c:pt>
                <c:pt idx="13">
                  <c:v>98</c:v>
                </c:pt>
                <c:pt idx="14">
                  <c:v>80</c:v>
                </c:pt>
                <c:pt idx="15">
                  <c:v>63</c:v>
                </c:pt>
                <c:pt idx="16">
                  <c:v>93</c:v>
                </c:pt>
                <c:pt idx="17">
                  <c:v>100</c:v>
                </c:pt>
                <c:pt idx="18">
                  <c:v>100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гр 5</c:v>
                </c:pt>
              </c:strCache>
            </c:strRef>
          </c:tx>
          <c:marker>
            <c:symbol val="none"/>
          </c:marker>
          <c:cat>
            <c:strRef>
              <c:f>Лист1!$A$2:$A$20</c:f>
              <c:strCache>
                <c:ptCount val="19"/>
                <c:pt idx="0">
                  <c:v>ик1</c:v>
                </c:pt>
                <c:pt idx="1">
                  <c:v>ик2</c:v>
                </c:pt>
                <c:pt idx="2">
                  <c:v>ик3</c:v>
                </c:pt>
                <c:pt idx="3">
                  <c:v>Задание 2</c:v>
                </c:pt>
                <c:pt idx="4">
                  <c:v>Задание 3</c:v>
                </c:pt>
                <c:pt idx="5">
                  <c:v>Задание 4</c:v>
                </c:pt>
                <c:pt idx="6">
                  <c:v>Задание 5</c:v>
                </c:pt>
                <c:pt idx="7">
                  <c:v>Задание 6</c:v>
                </c:pt>
                <c:pt idx="8">
                  <c:v>Задание 7</c:v>
                </c:pt>
                <c:pt idx="9">
                  <c:v>Задание 8</c:v>
                </c:pt>
                <c:pt idx="10">
                  <c:v>ск1</c:v>
                </c:pt>
                <c:pt idx="11">
                  <c:v>ск2</c:v>
                </c:pt>
                <c:pt idx="12">
                  <c:v>ск3</c:v>
                </c:pt>
                <c:pt idx="13">
                  <c:v>ск4</c:v>
                </c:pt>
                <c:pt idx="14">
                  <c:v>г1</c:v>
                </c:pt>
                <c:pt idx="15">
                  <c:v>г2</c:v>
                </c:pt>
                <c:pt idx="16">
                  <c:v>г3</c:v>
                </c:pt>
                <c:pt idx="17">
                  <c:v>г4</c:v>
                </c:pt>
                <c:pt idx="18">
                  <c:v>фк1</c:v>
                </c:pt>
              </c:strCache>
            </c:strRef>
          </c:cat>
          <c:val>
            <c:numRef>
              <c:f>Лист1!$E$2:$E$20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все гр</c:v>
                </c:pt>
              </c:strCache>
            </c:strRef>
          </c:tx>
          <c:marker>
            <c:symbol val="none"/>
          </c:marker>
          <c:cat>
            <c:strRef>
              <c:f>Лист1!$A$2:$A$20</c:f>
              <c:strCache>
                <c:ptCount val="19"/>
                <c:pt idx="0">
                  <c:v>ик1</c:v>
                </c:pt>
                <c:pt idx="1">
                  <c:v>ик2</c:v>
                </c:pt>
                <c:pt idx="2">
                  <c:v>ик3</c:v>
                </c:pt>
                <c:pt idx="3">
                  <c:v>Задание 2</c:v>
                </c:pt>
                <c:pt idx="4">
                  <c:v>Задание 3</c:v>
                </c:pt>
                <c:pt idx="5">
                  <c:v>Задание 4</c:v>
                </c:pt>
                <c:pt idx="6">
                  <c:v>Задание 5</c:v>
                </c:pt>
                <c:pt idx="7">
                  <c:v>Задание 6</c:v>
                </c:pt>
                <c:pt idx="8">
                  <c:v>Задание 7</c:v>
                </c:pt>
                <c:pt idx="9">
                  <c:v>Задание 8</c:v>
                </c:pt>
                <c:pt idx="10">
                  <c:v>ск1</c:v>
                </c:pt>
                <c:pt idx="11">
                  <c:v>ск2</c:v>
                </c:pt>
                <c:pt idx="12">
                  <c:v>ск3</c:v>
                </c:pt>
                <c:pt idx="13">
                  <c:v>ск4</c:v>
                </c:pt>
                <c:pt idx="14">
                  <c:v>г1</c:v>
                </c:pt>
                <c:pt idx="15">
                  <c:v>г2</c:v>
                </c:pt>
                <c:pt idx="16">
                  <c:v>г3</c:v>
                </c:pt>
                <c:pt idx="17">
                  <c:v>г4</c:v>
                </c:pt>
                <c:pt idx="18">
                  <c:v>фк1</c:v>
                </c:pt>
              </c:strCache>
            </c:strRef>
          </c:cat>
          <c:val>
            <c:numRef>
              <c:f>Лист1!$F$2:$F$20</c:f>
              <c:numCache>
                <c:formatCode>General</c:formatCode>
                <c:ptCount val="19"/>
                <c:pt idx="0">
                  <c:v>79</c:v>
                </c:pt>
                <c:pt idx="1">
                  <c:v>79</c:v>
                </c:pt>
                <c:pt idx="2">
                  <c:v>79</c:v>
                </c:pt>
                <c:pt idx="3">
                  <c:v>32</c:v>
                </c:pt>
                <c:pt idx="4">
                  <c:v>35</c:v>
                </c:pt>
                <c:pt idx="5">
                  <c:v>63</c:v>
                </c:pt>
                <c:pt idx="6">
                  <c:v>35</c:v>
                </c:pt>
                <c:pt idx="7">
                  <c:v>62</c:v>
                </c:pt>
                <c:pt idx="8">
                  <c:v>36</c:v>
                </c:pt>
                <c:pt idx="9">
                  <c:v>72</c:v>
                </c:pt>
                <c:pt idx="10">
                  <c:v>71</c:v>
                </c:pt>
                <c:pt idx="11">
                  <c:v>72</c:v>
                </c:pt>
                <c:pt idx="12">
                  <c:v>72</c:v>
                </c:pt>
                <c:pt idx="13">
                  <c:v>71</c:v>
                </c:pt>
                <c:pt idx="14">
                  <c:v>52</c:v>
                </c:pt>
                <c:pt idx="15">
                  <c:v>44</c:v>
                </c:pt>
                <c:pt idx="16">
                  <c:v>69</c:v>
                </c:pt>
                <c:pt idx="17">
                  <c:v>77</c:v>
                </c:pt>
                <c:pt idx="18">
                  <c:v>81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1815424"/>
        <c:axId val="252055936"/>
      </c:lineChart>
      <c:catAx>
        <c:axId val="251815424"/>
        <c:scaling>
          <c:orientation val="minMax"/>
        </c:scaling>
        <c:delete val="0"/>
        <c:axPos val="b"/>
        <c:majorTickMark val="out"/>
        <c:minorTickMark val="none"/>
        <c:tickLblPos val="nextTo"/>
        <c:crossAx val="252055936"/>
        <c:crosses val="autoZero"/>
        <c:auto val="1"/>
        <c:lblAlgn val="ctr"/>
        <c:lblOffset val="100"/>
        <c:noMultiLvlLbl val="0"/>
      </c:catAx>
      <c:valAx>
        <c:axId val="252055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18154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Доля отметок в %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Доля отметок в %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808384"/>
        <c:axId val="207809920"/>
      </c:barChart>
      <c:catAx>
        <c:axId val="207808384"/>
        <c:scaling>
          <c:orientation val="minMax"/>
        </c:scaling>
        <c:delete val="0"/>
        <c:axPos val="b"/>
        <c:majorTickMark val="out"/>
        <c:minorTickMark val="none"/>
        <c:tickLblPos val="nextTo"/>
        <c:crossAx val="207809920"/>
        <c:crosses val="autoZero"/>
        <c:auto val="1"/>
        <c:lblAlgn val="ctr"/>
        <c:lblOffset val="100"/>
        <c:noMultiLvlLbl val="0"/>
      </c:catAx>
      <c:valAx>
        <c:axId val="2078099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78083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Гр "2"</c:v>
                </c:pt>
              </c:strCache>
            </c:strRef>
          </c:tx>
          <c:marker>
            <c:symbol val="none"/>
          </c:marker>
          <c:cat>
            <c:strRef>
              <c:f>Лист1!$A$2:$A$29</c:f>
              <c:strCache>
                <c:ptCount val="26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№8</c:v>
                </c:pt>
                <c:pt idx="8">
                  <c:v>№9</c:v>
                </c:pt>
                <c:pt idx="9">
                  <c:v>№10</c:v>
                </c:pt>
                <c:pt idx="10">
                  <c:v>№11</c:v>
                </c:pt>
                <c:pt idx="11">
                  <c:v>№12</c:v>
                </c:pt>
                <c:pt idx="12">
                  <c:v>№13</c:v>
                </c:pt>
                <c:pt idx="13">
                  <c:v>№14</c:v>
                </c:pt>
                <c:pt idx="14">
                  <c:v>№15</c:v>
                </c:pt>
                <c:pt idx="15">
                  <c:v>№16</c:v>
                </c:pt>
                <c:pt idx="16">
                  <c:v>№17</c:v>
                </c:pt>
                <c:pt idx="17">
                  <c:v>№18</c:v>
                </c:pt>
                <c:pt idx="18">
                  <c:v>№19</c:v>
                </c:pt>
                <c:pt idx="19">
                  <c:v>№20</c:v>
                </c:pt>
                <c:pt idx="20">
                  <c:v>№21</c:v>
                </c:pt>
                <c:pt idx="21">
                  <c:v>№22</c:v>
                </c:pt>
                <c:pt idx="22">
                  <c:v>№23</c:v>
                </c:pt>
                <c:pt idx="23">
                  <c:v>№24</c:v>
                </c:pt>
                <c:pt idx="24">
                  <c:v>№25</c:v>
                </c:pt>
                <c:pt idx="25">
                  <c:v>№26</c:v>
                </c:pt>
              </c:strCache>
            </c:strRef>
          </c:cat>
          <c:val>
            <c:numRef>
              <c:f>Лист1!$B$2:$B$29</c:f>
              <c:numCache>
                <c:formatCode>General</c:formatCode>
                <c:ptCount val="28"/>
                <c:pt idx="0">
                  <c:v>17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33</c:v>
                </c:pt>
                <c:pt idx="7">
                  <c:v>17</c:v>
                </c:pt>
                <c:pt idx="8">
                  <c:v>0</c:v>
                </c:pt>
                <c:pt idx="9">
                  <c:v>17</c:v>
                </c:pt>
                <c:pt idx="10">
                  <c:v>17</c:v>
                </c:pt>
                <c:pt idx="11">
                  <c:v>0</c:v>
                </c:pt>
                <c:pt idx="12">
                  <c:v>33</c:v>
                </c:pt>
                <c:pt idx="13">
                  <c:v>17</c:v>
                </c:pt>
                <c:pt idx="14">
                  <c:v>17</c:v>
                </c:pt>
                <c:pt idx="15">
                  <c:v>0</c:v>
                </c:pt>
                <c:pt idx="16">
                  <c:v>0</c:v>
                </c:pt>
                <c:pt idx="17">
                  <c:v>17</c:v>
                </c:pt>
                <c:pt idx="18">
                  <c:v>17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Гр "3"</c:v>
                </c:pt>
              </c:strCache>
            </c:strRef>
          </c:tx>
          <c:marker>
            <c:symbol val="none"/>
          </c:marker>
          <c:cat>
            <c:strRef>
              <c:f>Лист1!$A$2:$A$29</c:f>
              <c:strCache>
                <c:ptCount val="26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№8</c:v>
                </c:pt>
                <c:pt idx="8">
                  <c:v>№9</c:v>
                </c:pt>
                <c:pt idx="9">
                  <c:v>№10</c:v>
                </c:pt>
                <c:pt idx="10">
                  <c:v>№11</c:v>
                </c:pt>
                <c:pt idx="11">
                  <c:v>№12</c:v>
                </c:pt>
                <c:pt idx="12">
                  <c:v>№13</c:v>
                </c:pt>
                <c:pt idx="13">
                  <c:v>№14</c:v>
                </c:pt>
                <c:pt idx="14">
                  <c:v>№15</c:v>
                </c:pt>
                <c:pt idx="15">
                  <c:v>№16</c:v>
                </c:pt>
                <c:pt idx="16">
                  <c:v>№17</c:v>
                </c:pt>
                <c:pt idx="17">
                  <c:v>№18</c:v>
                </c:pt>
                <c:pt idx="18">
                  <c:v>№19</c:v>
                </c:pt>
                <c:pt idx="19">
                  <c:v>№20</c:v>
                </c:pt>
                <c:pt idx="20">
                  <c:v>№21</c:v>
                </c:pt>
                <c:pt idx="21">
                  <c:v>№22</c:v>
                </c:pt>
                <c:pt idx="22">
                  <c:v>№23</c:v>
                </c:pt>
                <c:pt idx="23">
                  <c:v>№24</c:v>
                </c:pt>
                <c:pt idx="24">
                  <c:v>№25</c:v>
                </c:pt>
                <c:pt idx="25">
                  <c:v>№26</c:v>
                </c:pt>
              </c:strCache>
            </c:strRef>
          </c:cat>
          <c:val>
            <c:numRef>
              <c:f>Лист1!$C$2:$C$29</c:f>
              <c:numCache>
                <c:formatCode>General</c:formatCode>
                <c:ptCount val="28"/>
                <c:pt idx="0">
                  <c:v>10</c:v>
                </c:pt>
                <c:pt idx="1">
                  <c:v>98</c:v>
                </c:pt>
                <c:pt idx="2">
                  <c:v>42</c:v>
                </c:pt>
                <c:pt idx="3">
                  <c:v>10</c:v>
                </c:pt>
                <c:pt idx="4">
                  <c:v>26</c:v>
                </c:pt>
                <c:pt idx="5">
                  <c:v>64</c:v>
                </c:pt>
                <c:pt idx="6">
                  <c:v>84</c:v>
                </c:pt>
                <c:pt idx="7">
                  <c:v>72</c:v>
                </c:pt>
                <c:pt idx="8">
                  <c:v>48</c:v>
                </c:pt>
                <c:pt idx="9">
                  <c:v>58</c:v>
                </c:pt>
                <c:pt idx="10">
                  <c:v>72</c:v>
                </c:pt>
                <c:pt idx="11">
                  <c:v>28</c:v>
                </c:pt>
                <c:pt idx="12">
                  <c:v>46</c:v>
                </c:pt>
                <c:pt idx="13">
                  <c:v>38</c:v>
                </c:pt>
                <c:pt idx="14">
                  <c:v>44</c:v>
                </c:pt>
                <c:pt idx="15">
                  <c:v>48</c:v>
                </c:pt>
                <c:pt idx="16">
                  <c:v>28</c:v>
                </c:pt>
                <c:pt idx="17">
                  <c:v>60</c:v>
                </c:pt>
                <c:pt idx="18">
                  <c:v>92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Гр "4"</c:v>
                </c:pt>
              </c:strCache>
            </c:strRef>
          </c:tx>
          <c:marker>
            <c:symbol val="none"/>
          </c:marker>
          <c:cat>
            <c:strRef>
              <c:f>Лист1!$A$2:$A$29</c:f>
              <c:strCache>
                <c:ptCount val="26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№8</c:v>
                </c:pt>
                <c:pt idx="8">
                  <c:v>№9</c:v>
                </c:pt>
                <c:pt idx="9">
                  <c:v>№10</c:v>
                </c:pt>
                <c:pt idx="10">
                  <c:v>№11</c:v>
                </c:pt>
                <c:pt idx="11">
                  <c:v>№12</c:v>
                </c:pt>
                <c:pt idx="12">
                  <c:v>№13</c:v>
                </c:pt>
                <c:pt idx="13">
                  <c:v>№14</c:v>
                </c:pt>
                <c:pt idx="14">
                  <c:v>№15</c:v>
                </c:pt>
                <c:pt idx="15">
                  <c:v>№16</c:v>
                </c:pt>
                <c:pt idx="16">
                  <c:v>№17</c:v>
                </c:pt>
                <c:pt idx="17">
                  <c:v>№18</c:v>
                </c:pt>
                <c:pt idx="18">
                  <c:v>№19</c:v>
                </c:pt>
                <c:pt idx="19">
                  <c:v>№20</c:v>
                </c:pt>
                <c:pt idx="20">
                  <c:v>№21</c:v>
                </c:pt>
                <c:pt idx="21">
                  <c:v>№22</c:v>
                </c:pt>
                <c:pt idx="22">
                  <c:v>№23</c:v>
                </c:pt>
                <c:pt idx="23">
                  <c:v>№24</c:v>
                </c:pt>
                <c:pt idx="24">
                  <c:v>№25</c:v>
                </c:pt>
                <c:pt idx="25">
                  <c:v>№26</c:v>
                </c:pt>
              </c:strCache>
            </c:strRef>
          </c:cat>
          <c:val>
            <c:numRef>
              <c:f>Лист1!$D$2:$D$29</c:f>
              <c:numCache>
                <c:formatCode>General</c:formatCode>
                <c:ptCount val="28"/>
                <c:pt idx="0">
                  <c:v>100</c:v>
                </c:pt>
                <c:pt idx="1">
                  <c:v>93</c:v>
                </c:pt>
                <c:pt idx="2">
                  <c:v>42</c:v>
                </c:pt>
                <c:pt idx="3">
                  <c:v>44</c:v>
                </c:pt>
                <c:pt idx="4">
                  <c:v>78</c:v>
                </c:pt>
                <c:pt idx="5">
                  <c:v>93</c:v>
                </c:pt>
                <c:pt idx="6">
                  <c:v>93</c:v>
                </c:pt>
                <c:pt idx="7">
                  <c:v>96</c:v>
                </c:pt>
                <c:pt idx="8">
                  <c:v>89</c:v>
                </c:pt>
                <c:pt idx="9">
                  <c:v>100</c:v>
                </c:pt>
                <c:pt idx="10">
                  <c:v>93</c:v>
                </c:pt>
                <c:pt idx="11">
                  <c:v>33</c:v>
                </c:pt>
                <c:pt idx="12">
                  <c:v>85</c:v>
                </c:pt>
                <c:pt idx="13">
                  <c:v>77</c:v>
                </c:pt>
                <c:pt idx="14">
                  <c:v>74</c:v>
                </c:pt>
                <c:pt idx="15">
                  <c:v>81</c:v>
                </c:pt>
                <c:pt idx="16">
                  <c:v>74</c:v>
                </c:pt>
                <c:pt idx="17">
                  <c:v>89</c:v>
                </c:pt>
                <c:pt idx="18">
                  <c:v>85</c:v>
                </c:pt>
                <c:pt idx="19">
                  <c:v>89</c:v>
                </c:pt>
                <c:pt idx="20">
                  <c:v>0</c:v>
                </c:pt>
                <c:pt idx="21">
                  <c:v>3</c:v>
                </c:pt>
                <c:pt idx="22">
                  <c:v>0</c:v>
                </c:pt>
                <c:pt idx="23">
                  <c:v>0</c:v>
                </c:pt>
                <c:pt idx="24">
                  <c:v>3</c:v>
                </c:pt>
                <c:pt idx="25">
                  <c:v>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Гр"5"</c:v>
                </c:pt>
              </c:strCache>
            </c:strRef>
          </c:tx>
          <c:marker>
            <c:symbol val="none"/>
          </c:marker>
          <c:cat>
            <c:strRef>
              <c:f>Лист1!$A$2:$A$29</c:f>
              <c:strCache>
                <c:ptCount val="26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№8</c:v>
                </c:pt>
                <c:pt idx="8">
                  <c:v>№9</c:v>
                </c:pt>
                <c:pt idx="9">
                  <c:v>№10</c:v>
                </c:pt>
                <c:pt idx="10">
                  <c:v>№11</c:v>
                </c:pt>
                <c:pt idx="11">
                  <c:v>№12</c:v>
                </c:pt>
                <c:pt idx="12">
                  <c:v>№13</c:v>
                </c:pt>
                <c:pt idx="13">
                  <c:v>№14</c:v>
                </c:pt>
                <c:pt idx="14">
                  <c:v>№15</c:v>
                </c:pt>
                <c:pt idx="15">
                  <c:v>№16</c:v>
                </c:pt>
                <c:pt idx="16">
                  <c:v>№17</c:v>
                </c:pt>
                <c:pt idx="17">
                  <c:v>№18</c:v>
                </c:pt>
                <c:pt idx="18">
                  <c:v>№19</c:v>
                </c:pt>
                <c:pt idx="19">
                  <c:v>№20</c:v>
                </c:pt>
                <c:pt idx="20">
                  <c:v>№21</c:v>
                </c:pt>
                <c:pt idx="21">
                  <c:v>№22</c:v>
                </c:pt>
                <c:pt idx="22">
                  <c:v>№23</c:v>
                </c:pt>
                <c:pt idx="23">
                  <c:v>№24</c:v>
                </c:pt>
                <c:pt idx="24">
                  <c:v>№25</c:v>
                </c:pt>
                <c:pt idx="25">
                  <c:v>№26</c:v>
                </c:pt>
              </c:strCache>
            </c:strRef>
          </c:cat>
          <c:val>
            <c:numRef>
              <c:f>Лист1!$E$2:$E$29</c:f>
              <c:numCache>
                <c:formatCode>General</c:formatCode>
                <c:ptCount val="2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Средн</c:v>
                </c:pt>
              </c:strCache>
            </c:strRef>
          </c:tx>
          <c:marker>
            <c:symbol val="none"/>
          </c:marker>
          <c:cat>
            <c:strRef>
              <c:f>Лист1!$A$2:$A$29</c:f>
              <c:strCache>
                <c:ptCount val="26"/>
                <c:pt idx="0">
                  <c:v>№1</c:v>
                </c:pt>
                <c:pt idx="1">
                  <c:v>№2</c:v>
                </c:pt>
                <c:pt idx="2">
                  <c:v>№3</c:v>
                </c:pt>
                <c:pt idx="3">
                  <c:v>№4</c:v>
                </c:pt>
                <c:pt idx="4">
                  <c:v>№5</c:v>
                </c:pt>
                <c:pt idx="5">
                  <c:v>№6</c:v>
                </c:pt>
                <c:pt idx="6">
                  <c:v>№7</c:v>
                </c:pt>
                <c:pt idx="7">
                  <c:v>№8</c:v>
                </c:pt>
                <c:pt idx="8">
                  <c:v>№9</c:v>
                </c:pt>
                <c:pt idx="9">
                  <c:v>№10</c:v>
                </c:pt>
                <c:pt idx="10">
                  <c:v>№11</c:v>
                </c:pt>
                <c:pt idx="11">
                  <c:v>№12</c:v>
                </c:pt>
                <c:pt idx="12">
                  <c:v>№13</c:v>
                </c:pt>
                <c:pt idx="13">
                  <c:v>№14</c:v>
                </c:pt>
                <c:pt idx="14">
                  <c:v>№15</c:v>
                </c:pt>
                <c:pt idx="15">
                  <c:v>№16</c:v>
                </c:pt>
                <c:pt idx="16">
                  <c:v>№17</c:v>
                </c:pt>
                <c:pt idx="17">
                  <c:v>№18</c:v>
                </c:pt>
                <c:pt idx="18">
                  <c:v>№19</c:v>
                </c:pt>
                <c:pt idx="19">
                  <c:v>№20</c:v>
                </c:pt>
                <c:pt idx="20">
                  <c:v>№21</c:v>
                </c:pt>
                <c:pt idx="21">
                  <c:v>№22</c:v>
                </c:pt>
                <c:pt idx="22">
                  <c:v>№23</c:v>
                </c:pt>
                <c:pt idx="23">
                  <c:v>№24</c:v>
                </c:pt>
                <c:pt idx="24">
                  <c:v>№25</c:v>
                </c:pt>
                <c:pt idx="25">
                  <c:v>№26</c:v>
                </c:pt>
              </c:strCache>
            </c:strRef>
          </c:cat>
          <c:val>
            <c:numRef>
              <c:f>Лист1!$F$2:$F$29</c:f>
              <c:numCache>
                <c:formatCode>General</c:formatCode>
                <c:ptCount val="28"/>
                <c:pt idx="0">
                  <c:v>42</c:v>
                </c:pt>
                <c:pt idx="1">
                  <c:v>89</c:v>
                </c:pt>
                <c:pt idx="2">
                  <c:v>51</c:v>
                </c:pt>
                <c:pt idx="3">
                  <c:v>20</c:v>
                </c:pt>
                <c:pt idx="4">
                  <c:v>41</c:v>
                </c:pt>
                <c:pt idx="5">
                  <c:v>69</c:v>
                </c:pt>
                <c:pt idx="6">
                  <c:v>83</c:v>
                </c:pt>
                <c:pt idx="7">
                  <c:v>62</c:v>
                </c:pt>
                <c:pt idx="8">
                  <c:v>46</c:v>
                </c:pt>
                <c:pt idx="9">
                  <c:v>69</c:v>
                </c:pt>
                <c:pt idx="10">
                  <c:v>75</c:v>
                </c:pt>
                <c:pt idx="11">
                  <c:v>20</c:v>
                </c:pt>
                <c:pt idx="12">
                  <c:v>55</c:v>
                </c:pt>
                <c:pt idx="13">
                  <c:v>44</c:v>
                </c:pt>
                <c:pt idx="14">
                  <c:v>45</c:v>
                </c:pt>
                <c:pt idx="15">
                  <c:v>43</c:v>
                </c:pt>
                <c:pt idx="16">
                  <c:v>34</c:v>
                </c:pt>
                <c:pt idx="17">
                  <c:v>55</c:v>
                </c:pt>
                <c:pt idx="18">
                  <c:v>65</c:v>
                </c:pt>
                <c:pt idx="19">
                  <c:v>44</c:v>
                </c:pt>
                <c:pt idx="20">
                  <c:v>0</c:v>
                </c:pt>
                <c:pt idx="21">
                  <c:v>1</c:v>
                </c:pt>
                <c:pt idx="22">
                  <c:v>0</c:v>
                </c:pt>
                <c:pt idx="23">
                  <c:v>0</c:v>
                </c:pt>
                <c:pt idx="24">
                  <c:v>1</c:v>
                </c:pt>
                <c:pt idx="25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3720064"/>
        <c:axId val="253721600"/>
      </c:lineChart>
      <c:catAx>
        <c:axId val="253720064"/>
        <c:scaling>
          <c:orientation val="minMax"/>
        </c:scaling>
        <c:delete val="0"/>
        <c:axPos val="b"/>
        <c:majorTickMark val="out"/>
        <c:minorTickMark val="none"/>
        <c:tickLblPos val="nextTo"/>
        <c:crossAx val="253721600"/>
        <c:crosses val="autoZero"/>
        <c:auto val="1"/>
        <c:lblAlgn val="ctr"/>
        <c:lblOffset val="100"/>
        <c:noMultiLvlLbl val="0"/>
      </c:catAx>
      <c:valAx>
        <c:axId val="253721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37200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FED7-C108-436A-BEB3-6CBAD9758D91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A7ED-8338-4E38-A6CB-52F07A646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257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FED7-C108-436A-BEB3-6CBAD9758D91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A7ED-8338-4E38-A6CB-52F07A646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185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FED7-C108-436A-BEB3-6CBAD9758D91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A7ED-8338-4E38-A6CB-52F07A646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46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685800"/>
            <a:ext cx="600075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76"/>
            <a:ext cx="48006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8467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32" y="91547"/>
            <a:ext cx="4560491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80" y="32279"/>
            <a:ext cx="3639742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81" y="609602"/>
            <a:ext cx="325754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3799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905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4" y="2006600"/>
            <a:ext cx="64008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495800"/>
            <a:ext cx="64008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503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62" y="685801"/>
            <a:ext cx="3703241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11" y="685801"/>
            <a:ext cx="370085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6306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685800"/>
            <a:ext cx="3487340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62" y="1270529"/>
            <a:ext cx="3703241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310" y="685800"/>
            <a:ext cx="349885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10" y="1262062"/>
            <a:ext cx="3696891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4005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2270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8044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685800"/>
            <a:ext cx="27432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61" y="685800"/>
            <a:ext cx="44577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2209822"/>
            <a:ext cx="2743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3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FED7-C108-436A-BEB3-6CBAD9758D91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A7ED-8338-4E38-A6CB-52F07A646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3555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447800"/>
            <a:ext cx="451485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70" y="914400"/>
            <a:ext cx="246073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11" y="2777067"/>
            <a:ext cx="451604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2892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1" y="533400"/>
            <a:ext cx="8114109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843867"/>
            <a:ext cx="6228158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9568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114800"/>
            <a:ext cx="6401991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4760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4" y="685800"/>
            <a:ext cx="6858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3429000"/>
            <a:ext cx="64008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301090"/>
            <a:ext cx="64008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 defTabSz="457200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2113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3429000"/>
            <a:ext cx="64008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5132981"/>
            <a:ext cx="640199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5364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85800"/>
            <a:ext cx="6858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64" y="3928534"/>
            <a:ext cx="64008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4" y="4978400"/>
            <a:ext cx="64008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 defTabSz="457200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73614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4" y="4766755"/>
            <a:ext cx="64008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9613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432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685800"/>
            <a:ext cx="154305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85800"/>
            <a:ext cx="58674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7000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685799"/>
            <a:ext cx="600075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67"/>
            <a:ext cx="48006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8467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32" y="91547"/>
            <a:ext cx="4560491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80" y="32279"/>
            <a:ext cx="3639742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80" y="609601"/>
            <a:ext cx="325754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7928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2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FED7-C108-436A-BEB3-6CBAD9758D91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A7ED-8338-4E38-A6CB-52F07A646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6082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3422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8" y="2006600"/>
            <a:ext cx="64008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495800"/>
            <a:ext cx="64008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0149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62" y="685800"/>
            <a:ext cx="3703241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10" y="685801"/>
            <a:ext cx="370085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1989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0" y="685800"/>
            <a:ext cx="3487340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62" y="1270529"/>
            <a:ext cx="3703241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309" y="685800"/>
            <a:ext cx="349885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10" y="1262062"/>
            <a:ext cx="3696891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39657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96859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4974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685800"/>
            <a:ext cx="27432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61" y="685800"/>
            <a:ext cx="44577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2209820"/>
            <a:ext cx="2743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88925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447800"/>
            <a:ext cx="451485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69" y="914400"/>
            <a:ext cx="246073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11" y="2777067"/>
            <a:ext cx="451604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8868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1" y="533400"/>
            <a:ext cx="8114109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843867"/>
            <a:ext cx="6228158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65775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114800"/>
            <a:ext cx="6401991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278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FED7-C108-436A-BEB3-6CBAD9758D91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A7ED-8338-4E38-A6CB-52F07A646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5029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85800"/>
            <a:ext cx="6858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3429000"/>
            <a:ext cx="64008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301088"/>
            <a:ext cx="64008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 defTabSz="457200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25866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3429000"/>
            <a:ext cx="64008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5132981"/>
            <a:ext cx="640199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0924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85800"/>
            <a:ext cx="6858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64" y="3928534"/>
            <a:ext cx="64008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4978400"/>
            <a:ext cx="64008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 defTabSz="457200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482433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4766753"/>
            <a:ext cx="64008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4048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85419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685800"/>
            <a:ext cx="154305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85800"/>
            <a:ext cx="58674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0735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685799"/>
            <a:ext cx="600075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67"/>
            <a:ext cx="48006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8467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32" y="91547"/>
            <a:ext cx="4560491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80" y="32279"/>
            <a:ext cx="3639742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7" y="609601"/>
            <a:ext cx="325754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393052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81463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8" y="2006600"/>
            <a:ext cx="64008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495800"/>
            <a:ext cx="64008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71279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62" y="685800"/>
            <a:ext cx="3703241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7" y="685801"/>
            <a:ext cx="370085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181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FED7-C108-436A-BEB3-6CBAD9758D91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A7ED-8338-4E38-A6CB-52F07A646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72026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0" y="685800"/>
            <a:ext cx="3487340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62" y="1270529"/>
            <a:ext cx="3703241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306" y="685800"/>
            <a:ext cx="349885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10" y="1262062"/>
            <a:ext cx="3696891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69675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64778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49037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685800"/>
            <a:ext cx="27432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61" y="685800"/>
            <a:ext cx="44577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2209814"/>
            <a:ext cx="2743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74227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447800"/>
            <a:ext cx="451485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66" y="914400"/>
            <a:ext cx="246073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11" y="2777067"/>
            <a:ext cx="451604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52152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1" y="533400"/>
            <a:ext cx="8114109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843867"/>
            <a:ext cx="6228158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12298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114800"/>
            <a:ext cx="6401991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56384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85800"/>
            <a:ext cx="6858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3429000"/>
            <a:ext cx="64008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301082"/>
            <a:ext cx="64008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 defTabSz="457200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795553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3429000"/>
            <a:ext cx="64008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5132981"/>
            <a:ext cx="640199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53973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85800"/>
            <a:ext cx="6858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64" y="3928534"/>
            <a:ext cx="64008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4978400"/>
            <a:ext cx="64008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 defTabSz="457200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3264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FED7-C108-436A-BEB3-6CBAD9758D91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A7ED-8338-4E38-A6CB-52F07A646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52662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4766747"/>
            <a:ext cx="64008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31210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2398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685800"/>
            <a:ext cx="154305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85800"/>
            <a:ext cx="58674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32154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685799"/>
            <a:ext cx="600075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67"/>
            <a:ext cx="48006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8467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32" y="91547"/>
            <a:ext cx="4560491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80" y="32279"/>
            <a:ext cx="3639742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4" y="609601"/>
            <a:ext cx="325754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55703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86136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8" y="2006600"/>
            <a:ext cx="64008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495800"/>
            <a:ext cx="64008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8299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62" y="685800"/>
            <a:ext cx="3703241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4" y="685801"/>
            <a:ext cx="370085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61355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0" y="685800"/>
            <a:ext cx="3487340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62" y="1270529"/>
            <a:ext cx="3703241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303" y="685800"/>
            <a:ext cx="349885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10" y="1262062"/>
            <a:ext cx="3696891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04048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53247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935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FED7-C108-436A-BEB3-6CBAD9758D91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A7ED-8338-4E38-A6CB-52F07A646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57798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685800"/>
            <a:ext cx="27432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61" y="685800"/>
            <a:ext cx="44577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2209808"/>
            <a:ext cx="2743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42562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447800"/>
            <a:ext cx="451485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63" y="914400"/>
            <a:ext cx="246073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11" y="2777067"/>
            <a:ext cx="451604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58274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1" y="533400"/>
            <a:ext cx="8114109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843867"/>
            <a:ext cx="6228158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36393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114800"/>
            <a:ext cx="6401991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50318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85800"/>
            <a:ext cx="6858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3429000"/>
            <a:ext cx="64008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301076"/>
            <a:ext cx="64008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 defTabSz="457200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142549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3429000"/>
            <a:ext cx="64008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5132981"/>
            <a:ext cx="640199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4785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85800"/>
            <a:ext cx="6858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63" y="3928534"/>
            <a:ext cx="64008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4978400"/>
            <a:ext cx="64008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 defTabSz="457200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511484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4766741"/>
            <a:ext cx="64008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40842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87145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685800"/>
            <a:ext cx="154305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85800"/>
            <a:ext cx="58674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518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FED7-C108-436A-BEB3-6CBAD9758D91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A7ED-8338-4E38-A6CB-52F07A646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73923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685799"/>
            <a:ext cx="600075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67"/>
            <a:ext cx="48006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8467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91546"/>
            <a:ext cx="4560491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32279"/>
            <a:ext cx="3639742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609601"/>
            <a:ext cx="325754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358559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8294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8" y="2006600"/>
            <a:ext cx="64008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495800"/>
            <a:ext cx="64008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04348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685800"/>
            <a:ext cx="3703241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685801"/>
            <a:ext cx="370085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14028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0" y="685800"/>
            <a:ext cx="3487340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1270529"/>
            <a:ext cx="3703241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685800"/>
            <a:ext cx="349885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1262062"/>
            <a:ext cx="3696891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61559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91810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0982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685800"/>
            <a:ext cx="27432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685800"/>
            <a:ext cx="44577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2209800"/>
            <a:ext cx="2743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46641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447800"/>
            <a:ext cx="451485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914400"/>
            <a:ext cx="246073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777067"/>
            <a:ext cx="451604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84098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533400"/>
            <a:ext cx="8114109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843867"/>
            <a:ext cx="6228158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027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FED7-C108-436A-BEB3-6CBAD9758D91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2A7ED-8338-4E38-A6CB-52F07A646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57961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114800"/>
            <a:ext cx="6401991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48114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85800"/>
            <a:ext cx="6858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3429000"/>
            <a:ext cx="64008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301068"/>
            <a:ext cx="64008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 defTabSz="457200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66856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3429000"/>
            <a:ext cx="64008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5132981"/>
            <a:ext cx="640199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03413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85800"/>
            <a:ext cx="6858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4978400"/>
            <a:ext cx="64008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 defTabSz="457200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283437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4766733"/>
            <a:ext cx="64008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2204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04296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685800"/>
            <a:ext cx="154305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85800"/>
            <a:ext cx="58674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432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17" Type="http://schemas.openxmlformats.org/officeDocument/2006/relationships/slideLayout" Target="../slideLayouts/slideLayout62.xml"/><Relationship Id="rId2" Type="http://schemas.openxmlformats.org/officeDocument/2006/relationships/slideLayout" Target="../slideLayouts/slideLayout47.xml"/><Relationship Id="rId16" Type="http://schemas.openxmlformats.org/officeDocument/2006/relationships/slideLayout" Target="../slideLayouts/slideLayout61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slideLayout" Target="../slideLayouts/slideLayout5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slideLayout" Target="../slideLayouts/slideLayout75.xml"/><Relationship Id="rId18" Type="http://schemas.openxmlformats.org/officeDocument/2006/relationships/theme" Target="../theme/theme5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17" Type="http://schemas.openxmlformats.org/officeDocument/2006/relationships/slideLayout" Target="../slideLayouts/slideLayout79.xml"/><Relationship Id="rId2" Type="http://schemas.openxmlformats.org/officeDocument/2006/relationships/slideLayout" Target="../slideLayouts/slideLayout64.xml"/><Relationship Id="rId16" Type="http://schemas.openxmlformats.org/officeDocument/2006/relationships/slideLayout" Target="../slideLayouts/slideLayout78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slideLayout" Target="../slideLayouts/slideLayout7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7.xml"/><Relationship Id="rId13" Type="http://schemas.openxmlformats.org/officeDocument/2006/relationships/slideLayout" Target="../slideLayouts/slideLayout92.xml"/><Relationship Id="rId18" Type="http://schemas.openxmlformats.org/officeDocument/2006/relationships/theme" Target="../theme/theme6.xml"/><Relationship Id="rId3" Type="http://schemas.openxmlformats.org/officeDocument/2006/relationships/slideLayout" Target="../slideLayouts/slideLayout82.xml"/><Relationship Id="rId7" Type="http://schemas.openxmlformats.org/officeDocument/2006/relationships/slideLayout" Target="../slideLayouts/slideLayout86.xml"/><Relationship Id="rId12" Type="http://schemas.openxmlformats.org/officeDocument/2006/relationships/slideLayout" Target="../slideLayouts/slideLayout91.xml"/><Relationship Id="rId17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1.xml"/><Relationship Id="rId16" Type="http://schemas.openxmlformats.org/officeDocument/2006/relationships/slideLayout" Target="../slideLayouts/slideLayout95.xml"/><Relationship Id="rId1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5.xml"/><Relationship Id="rId11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4.xml"/><Relationship Id="rId1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3.xml"/><Relationship Id="rId9" Type="http://schemas.openxmlformats.org/officeDocument/2006/relationships/slideLayout" Target="../slideLayouts/slideLayout88.xml"/><Relationship Id="rId14" Type="http://schemas.openxmlformats.org/officeDocument/2006/relationships/slideLayout" Target="../slideLayouts/slideLayout9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7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3FED7-C108-436A-BEB3-6CBAD9758D91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7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7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2A7ED-8338-4E38-A6CB-52F07A646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61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963335"/>
            <a:ext cx="2236394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4487355"/>
            <a:ext cx="64008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685801"/>
            <a:ext cx="64008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6172223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defTabSz="457200"/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 defTabSz="457200"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6172223"/>
            <a:ext cx="56578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defTabSz="457200"/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5578498"/>
            <a:ext cx="856684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defTabSz="457200"/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 defTabSz="457200"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571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963335"/>
            <a:ext cx="2236394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4487353"/>
            <a:ext cx="64008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685800"/>
            <a:ext cx="64008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6172221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defTabSz="457200"/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 defTabSz="457200"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6172221"/>
            <a:ext cx="56578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defTabSz="457200"/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5578496"/>
            <a:ext cx="856684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defTabSz="457200"/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 defTabSz="457200"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5112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963335"/>
            <a:ext cx="2236394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4487347"/>
            <a:ext cx="64008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685800"/>
            <a:ext cx="64008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6172215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defTabSz="457200"/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 defTabSz="457200"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6172215"/>
            <a:ext cx="56578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defTabSz="457200"/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5578490"/>
            <a:ext cx="856684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defTabSz="457200"/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 defTabSz="457200"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8630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963335"/>
            <a:ext cx="2236394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4487341"/>
            <a:ext cx="64008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685800"/>
            <a:ext cx="64008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6172209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defTabSz="457200"/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 defTabSz="457200"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6172209"/>
            <a:ext cx="56578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defTabSz="457200"/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5578484"/>
            <a:ext cx="856684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defTabSz="457200"/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 defTabSz="457200"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851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tx2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963334"/>
            <a:ext cx="2236394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4487333"/>
            <a:ext cx="64008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685800"/>
            <a:ext cx="64008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6172201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defTabSz="457200"/>
            <a:fld id="{E45BBAF0-EFF7-4DB6-A25D-F38C979F6E82}" type="datetimeFigureOut">
              <a:rPr lang="ru-RU" smtClean="0">
                <a:solidFill>
                  <a:srgbClr val="146194">
                    <a:lumMod val="50000"/>
                  </a:srgbClr>
                </a:solidFill>
              </a:rPr>
              <a:pPr defTabSz="457200"/>
              <a:t>10.01.2023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6172201"/>
            <a:ext cx="56578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defTabSz="457200"/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5578476"/>
            <a:ext cx="856684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defTabSz="457200"/>
            <a:fld id="{0D2B79CC-BA56-43F7-BE62-D65B7B00B64C}" type="slidenum">
              <a:rPr lang="ru-RU" smtClean="0">
                <a:solidFill>
                  <a:srgbClr val="146194">
                    <a:lumMod val="50000"/>
                  </a:srgbClr>
                </a:solidFill>
              </a:rPr>
              <a:pPr defTabSz="457200"/>
              <a:t>‹#›</a:t>
            </a:fld>
            <a:endParaRPr lang="ru-RU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468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4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11560" y="4293118"/>
            <a:ext cx="7772400" cy="1470025"/>
          </a:xfrm>
        </p:spPr>
        <p:txBody>
          <a:bodyPr>
            <a:noAutofit/>
          </a:bodyPr>
          <a:lstStyle/>
          <a:p>
            <a:r>
              <a:rPr lang="ru-RU" sz="2000" dirty="0" smtClean="0">
                <a:effectLst/>
                <a:latin typeface="Times New Roman"/>
              </a:rPr>
              <a:t>Муниципальное бюджетное общеобразовательное  учреждение</a:t>
            </a:r>
            <a:r>
              <a:rPr lang="ru-RU" sz="2000" dirty="0" smtClean="0">
                <a:effectLst/>
              </a:rPr>
              <a:t/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  <a:latin typeface="Times New Roman"/>
              </a:rPr>
              <a:t>средняя  общеобразовательная  школа №18</a:t>
            </a:r>
            <a:r>
              <a:rPr lang="ru-RU" sz="2000" dirty="0" smtClean="0">
                <a:effectLst/>
              </a:rPr>
              <a:t/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  <a:latin typeface="Times New Roman"/>
              </a:rPr>
              <a:t>с углубленным изучением отдельных предметов </a:t>
            </a:r>
            <a:r>
              <a:rPr lang="ru-RU" sz="2000" dirty="0" smtClean="0">
                <a:effectLst/>
              </a:rPr>
              <a:t/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  <a:latin typeface="Times New Roman"/>
                <a:ea typeface="Times New Roman"/>
              </a:rPr>
              <a:t>имени Героя Российской Федерации  </a:t>
            </a:r>
            <a:r>
              <a:rPr lang="ru-RU" sz="2000" dirty="0" err="1" smtClean="0">
                <a:effectLst/>
                <a:latin typeface="Times New Roman"/>
                <a:ea typeface="Times New Roman"/>
              </a:rPr>
              <a:t>Стыцина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 Александра Михайловича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213287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 результатах региональных репетиционных экзаменов в 9-х классах по предметам «Русский язык» и «Математика»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30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676054"/>
              </p:ext>
            </p:extLst>
          </p:nvPr>
        </p:nvGraphicFramePr>
        <p:xfrm>
          <a:off x="323534" y="260649"/>
          <a:ext cx="8424937" cy="6336702"/>
        </p:xfrm>
        <a:graphic>
          <a:graphicData uri="http://schemas.openxmlformats.org/drawingml/2006/table">
            <a:tbl>
              <a:tblPr/>
              <a:tblGrid>
                <a:gridCol w="812897"/>
                <a:gridCol w="2894333"/>
                <a:gridCol w="571770"/>
                <a:gridCol w="1005637"/>
                <a:gridCol w="549996"/>
                <a:gridCol w="1181443"/>
                <a:gridCol w="395159"/>
                <a:gridCol w="1013702"/>
              </a:tblGrid>
              <a:tr h="1018535">
                <a:tc>
                  <a:txBody>
                    <a:bodyPr/>
                    <a:lstStyle/>
                    <a:p>
                      <a:pPr indent="4572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Уметь строить и читать графики функций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7302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05906">
                <a:tc>
                  <a:txBody>
                    <a:bodyPr/>
                    <a:lstStyle/>
                    <a:p>
                      <a:pPr indent="45720"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l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Уметь строить и читать графики функций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73025"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96648">
                <a:tc>
                  <a:txBody>
                    <a:bodyPr/>
                    <a:lstStyle/>
                    <a:p>
                      <a:pPr indent="45720"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l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Уметь выполнять преобразования алгебраических выражений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73025"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09707">
                <a:tc>
                  <a:txBody>
                    <a:bodyPr/>
                    <a:lstStyle/>
                    <a:p>
                      <a:pPr indent="4572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Осуществлять практические расчёты по формулам; составлять несложные формулы, выражающие зависимости между величинами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7302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05906">
                <a:tc>
                  <a:txBody>
                    <a:bodyPr/>
                    <a:lstStyle/>
                    <a:p>
                      <a:pPr indent="45720"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l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Уметь решать уравнения, неравенства и их системы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73025"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735" marR="3873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4385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323530"/>
              </p:ext>
            </p:extLst>
          </p:nvPr>
        </p:nvGraphicFramePr>
        <p:xfrm>
          <a:off x="107504" y="116629"/>
          <a:ext cx="9036496" cy="6741370"/>
        </p:xfrm>
        <a:graphic>
          <a:graphicData uri="http://schemas.openxmlformats.org/drawingml/2006/table">
            <a:tbl>
              <a:tblPr/>
              <a:tblGrid>
                <a:gridCol w="789335"/>
                <a:gridCol w="3509077"/>
                <a:gridCol w="578845"/>
                <a:gridCol w="855804"/>
                <a:gridCol w="700708"/>
                <a:gridCol w="622467"/>
                <a:gridCol w="544225"/>
                <a:gridCol w="1436035"/>
              </a:tblGrid>
              <a:tr h="533950">
                <a:tc>
                  <a:txBody>
                    <a:bodyPr/>
                    <a:lstStyle/>
                    <a:p>
                      <a:pPr indent="4572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Уметь выполнять действия с геометрическими фигурами, координатами и векторами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7302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3950">
                <a:tc>
                  <a:txBody>
                    <a:bodyPr/>
                    <a:lstStyle/>
                    <a:p>
                      <a:pPr indent="4572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Уметь выполнять действия с геометрическими фигурами, координатами и векторами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7302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3950">
                <a:tc>
                  <a:txBody>
                    <a:bodyPr/>
                    <a:lstStyle/>
                    <a:p>
                      <a:pPr indent="4572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Уметь выполнять действия с геометрическими фигурами, координатами и векторами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7302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3950">
                <a:tc>
                  <a:txBody>
                    <a:bodyPr/>
                    <a:lstStyle/>
                    <a:p>
                      <a:pPr indent="4572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Уметь выполнять действия с  геометрическими фигурами, координатами и векторами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7302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9183">
                <a:tc>
                  <a:txBody>
                    <a:bodyPr/>
                    <a:lstStyle/>
                    <a:p>
                      <a:pPr indent="4572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Проводить доказательные рассуждения при решении задач, оценивать логическую правильность рассуждений, распознавать ошибочные заключения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7302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3950">
                <a:tc>
                  <a:txBody>
                    <a:bodyPr/>
                    <a:lstStyle/>
                    <a:p>
                      <a:pPr indent="4572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Уметь выполнять преобразования алгебраических выражений, решать уравнения, неравенства и их системы 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7302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59652">
                <a:tc>
                  <a:txBody>
                    <a:bodyPr/>
                    <a:lstStyle/>
                    <a:p>
                      <a:pPr indent="4572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Уметь выполнять преобразования алгебраических выражений, решать уравнения, неравенства и их системы, строить и читать графики функций, строить и исследовать простейшие математические модели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7302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>
                          <a:solidFill>
                            <a:srgbClr val="262626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262626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262626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59652">
                <a:tc>
                  <a:txBody>
                    <a:bodyPr/>
                    <a:lstStyle/>
                    <a:p>
                      <a:pPr indent="4572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Уметь выполнять преобразования алгебраических выражений, решать уравнения, неравенства и их системы, строить и читать графики функций, строить и исследовать простейшие математические модели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7302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>
                          <a:solidFill>
                            <a:srgbClr val="262626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262626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262626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3950">
                <a:tc>
                  <a:txBody>
                    <a:bodyPr/>
                    <a:lstStyle/>
                    <a:p>
                      <a:pPr indent="4572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Уметь выполнять действия с геометрическими фигурами, координатами и векторами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7302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>
                          <a:solidFill>
                            <a:srgbClr val="262626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262626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09183">
                <a:tc>
                  <a:txBody>
                    <a:bodyPr/>
                    <a:lstStyle/>
                    <a:p>
                      <a:pPr indent="4572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Проводить доказательные рассуждения при решении задач, оценивать логическую правильность рассуждений, распознавать ошибочные заключения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7302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 dirty="0">
                          <a:solidFill>
                            <a:srgbClr val="262626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262626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262626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262626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262626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45" marR="43345" marT="68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95449" y="11107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80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80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80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80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80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80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80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80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8097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0" algn="l"/>
              </a:tabLst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214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11158398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3080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="" xmlns:a16="http://schemas.microsoft.com/office/drawing/2014/main" id="{C88632AF-C279-40A9-BB92-EA623DB1A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79904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Задания с очевидным дефицитом освоения материала </a:t>
            </a: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" y="1045030"/>
            <a:ext cx="5769751" cy="4900612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6550" y="4314848"/>
            <a:ext cx="5787461" cy="2543175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276169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197" y="1017927"/>
            <a:ext cx="7850912" cy="499535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5737" y="1577334"/>
            <a:ext cx="6546272" cy="474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37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078" y="264776"/>
            <a:ext cx="8582891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Типичные ошибки, допущенные во  время </a:t>
            </a:r>
            <a:r>
              <a:rPr lang="ru-RU" sz="31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репетиционных экзаменов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649" y="1771843"/>
            <a:ext cx="8697191" cy="4615102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1.Ошибки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заполнении бланков. Незнание способа исправления допущенных ошибок.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2.Выполнение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 с развёрнутыми ответами на обороте бланков.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3.Пробелы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 заданиями в бланках для развернутых ответов. Выполнение сочинение на листе 2 бланка ответов №2 при не заполненном до конца листе 1.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Courier New" panose="02070309020205020404" pitchFamily="49" charset="0"/>
              <a:buChar char="o"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4.Незнание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кода образовательной организации. </a:t>
            </a:r>
            <a:endParaRPr lang="ru-RU" sz="2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b="1" dirty="0"/>
              <a:t>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 первичных баллов в отметку в пятибалльной системе без учета рекомендаций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Рособрнадзора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Courier New" panose="02070309020205020404" pitchFamily="49" charset="0"/>
              <a:buChar char="o"/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77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0"/>
            <a:ext cx="5293519" cy="25908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13159" y="2735190"/>
            <a:ext cx="6795340" cy="412281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5997" y="0"/>
            <a:ext cx="2068007" cy="301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06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7686" y="306339"/>
            <a:ext cx="8776314" cy="871298"/>
          </a:xfrm>
        </p:spPr>
        <p:txBody>
          <a:bodyPr>
            <a:noAutofit/>
          </a:bodyPr>
          <a:lstStyle/>
          <a:p>
            <a:pPr algn="ctr"/>
            <a:r>
              <a:rPr lang="ru-RU" sz="31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Алгоритм работы с результатами </a:t>
            </a:r>
            <a:r>
              <a:rPr lang="ru-RU" sz="31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репетиционных </a:t>
            </a:r>
            <a:r>
              <a:rPr lang="ru-RU" sz="31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экзаменов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7687" y="1281546"/>
            <a:ext cx="8589278" cy="5465618"/>
          </a:xfrm>
        </p:spPr>
        <p:txBody>
          <a:bodyPr>
            <a:noAutofit/>
          </a:bodyPr>
          <a:lstStyle/>
          <a:p>
            <a:pPr lvl="0" algn="just"/>
            <a:r>
              <a:rPr lang="ru-RU" sz="2200" b="1" dirty="0" smtClean="0"/>
              <a:t>1.Передача </a:t>
            </a:r>
            <a:r>
              <a:rPr lang="ru-RU" sz="2200" b="1" dirty="0"/>
              <a:t>комплектов ЭМ участников в ОО.</a:t>
            </a:r>
            <a:endParaRPr lang="ru-RU" sz="2200" dirty="0"/>
          </a:p>
          <a:p>
            <a:pPr lvl="0" algn="just"/>
            <a:r>
              <a:rPr lang="ru-RU" sz="2200" b="1" dirty="0" smtClean="0"/>
              <a:t>2.Содержательный </a:t>
            </a:r>
            <a:r>
              <a:rPr lang="ru-RU" sz="2200" b="1" dirty="0"/>
              <a:t>анализ результатов. Выявление и отработка заданий, вызывающих наибольшее затруднение. </a:t>
            </a:r>
            <a:endParaRPr lang="ru-RU" sz="2200" dirty="0"/>
          </a:p>
          <a:p>
            <a:pPr lvl="0" algn="just"/>
            <a:r>
              <a:rPr lang="ru-RU" sz="2200" b="1" dirty="0" smtClean="0"/>
              <a:t>3.Выявление </a:t>
            </a:r>
            <a:r>
              <a:rPr lang="ru-RU" sz="2200" b="1" dirty="0"/>
              <a:t>группы выпускников 9-х классов, имеющих риск не прохождения ГИА. Организация дополнительных занятий с выпускниками «группы риска».</a:t>
            </a:r>
            <a:endParaRPr lang="ru-RU" sz="2200" dirty="0"/>
          </a:p>
          <a:p>
            <a:pPr lvl="0" algn="just"/>
            <a:r>
              <a:rPr lang="ru-RU" sz="2200" b="1" dirty="0" smtClean="0"/>
              <a:t>4.Разбор </a:t>
            </a:r>
            <a:r>
              <a:rPr lang="ru-RU" sz="2200" b="1" dirty="0"/>
              <a:t>заданий, выполнение учащимися всех 4-х вариантов ТТ-9 по русскому языку и математике.</a:t>
            </a:r>
            <a:endParaRPr lang="ru-RU" sz="2200" dirty="0"/>
          </a:p>
          <a:p>
            <a:pPr lvl="0" algn="just"/>
            <a:r>
              <a:rPr lang="ru-RU" sz="2200" b="1" dirty="0" smtClean="0"/>
              <a:t>5.Проведение </a:t>
            </a:r>
            <a:r>
              <a:rPr lang="ru-RU" sz="2200" b="1" dirty="0"/>
              <a:t>занятий по заполнению бланков ОГЭ/ ГВЭ.</a:t>
            </a:r>
            <a:endParaRPr lang="ru-RU" sz="2200" dirty="0"/>
          </a:p>
          <a:p>
            <a:pPr lvl="0" algn="just"/>
            <a:r>
              <a:rPr lang="ru-RU" sz="2200" b="1" dirty="0" smtClean="0"/>
              <a:t>6.Ознакомление учителей, учеников и родителей их со </a:t>
            </a:r>
            <a:r>
              <a:rPr lang="ru-RU" sz="2200" b="1" dirty="0"/>
              <a:t>шкалой перевода суммарного первичного балла за выполнение экзаменационной работы в отметку в пятибалльной системе оценивания. </a:t>
            </a:r>
            <a:endParaRPr lang="ru-RU" sz="22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394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4476" y="154546"/>
            <a:ext cx="3792023" cy="609170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1 декабря 2022 г. – русский язык 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8  декабря 2022 г. – математика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4 варианта КИМ по предмету 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637" y="608863"/>
            <a:ext cx="4640691" cy="548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86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-243407"/>
            <a:ext cx="8208912" cy="1584176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Результаты тренировочного тестирования обучающихся 9-х классов по русскому языку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Распределение отметок ТТ по русскому языку</a:t>
            </a:r>
            <a:endParaRPr lang="ru-RU" sz="1600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315050" y="3212976"/>
            <a:ext cx="4860032" cy="875725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Сравнение доли отметок «2» и «5»</a:t>
            </a:r>
          </a:p>
          <a:p>
            <a:r>
              <a:rPr lang="ru-RU" dirty="0" smtClean="0"/>
              <a:t>По результатам </a:t>
            </a:r>
            <a:r>
              <a:rPr lang="ru-RU" dirty="0" err="1" smtClean="0"/>
              <a:t>тт</a:t>
            </a:r>
            <a:r>
              <a:rPr lang="ru-RU" dirty="0" smtClean="0"/>
              <a:t> обучающихся 9-х классов  по русскому языку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21653962"/>
              </p:ext>
            </p:extLst>
          </p:nvPr>
        </p:nvGraphicFramePr>
        <p:xfrm>
          <a:off x="4499992" y="4077072"/>
          <a:ext cx="4527624" cy="2664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806007"/>
              </p:ext>
            </p:extLst>
          </p:nvPr>
        </p:nvGraphicFramePr>
        <p:xfrm>
          <a:off x="323528" y="1628800"/>
          <a:ext cx="4036596" cy="3672407"/>
        </p:xfrm>
        <a:graphic>
          <a:graphicData uri="http://schemas.openxmlformats.org/drawingml/2006/table">
            <a:tbl>
              <a:tblPr firstRow="1" bandRow="1"/>
              <a:tblGrid>
                <a:gridCol w="792088"/>
                <a:gridCol w="766957"/>
                <a:gridCol w="561877"/>
                <a:gridCol w="570142"/>
                <a:gridCol w="672766"/>
                <a:gridCol w="672766"/>
              </a:tblGrid>
              <a:tr h="450918">
                <a:tc rowSpan="2"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rowSpan="2"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КОЛ-ВО ОТМЕТОК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 vert="vert27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dirty="0" smtClean="0"/>
                        <a:t>Доля</a:t>
                      </a:r>
                      <a:r>
                        <a:rPr lang="ru-RU" baseline="0" dirty="0" smtClean="0"/>
                        <a:t> отметок  %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7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«2»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 «</a:t>
                      </a:r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3»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«4»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«5»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171974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МБОУ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СОШ №18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85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44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48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5146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8331259"/>
              </p:ext>
            </p:extLst>
          </p:nvPr>
        </p:nvGraphicFramePr>
        <p:xfrm>
          <a:off x="179513" y="116632"/>
          <a:ext cx="8712969" cy="6714370"/>
        </p:xfrm>
        <a:graphic>
          <a:graphicData uri="http://schemas.openxmlformats.org/drawingml/2006/table">
            <a:tbl>
              <a:tblPr firstRow="1" firstCol="1" bandRow="1"/>
              <a:tblGrid>
                <a:gridCol w="1306985"/>
                <a:gridCol w="2809221"/>
                <a:gridCol w="717249"/>
                <a:gridCol w="1090217"/>
                <a:gridCol w="701309"/>
                <a:gridCol w="701309"/>
                <a:gridCol w="701309"/>
                <a:gridCol w="685370"/>
              </a:tblGrid>
              <a:tr h="474297">
                <a:tc row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 dirty="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Номер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задания в КИМ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Проверяемые элементы содержания / умения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Уровень слож-ности задания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73025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Средний уровень выпол-нения заданий, %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Уровень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выполнения заданий по группам в группах по отметкам, %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36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«2»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«3»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«4»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«5»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093">
                <a:tc>
                  <a:txBody>
                    <a:bodyPr/>
                    <a:lstStyle/>
                    <a:p>
                      <a:pPr indent="4572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ИК1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Содержание изложения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3025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79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95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093">
                <a:tc>
                  <a:txBody>
                    <a:bodyPr/>
                    <a:lstStyle/>
                    <a:p>
                      <a:pPr indent="4572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ИК2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Сжатие исходного текста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3025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79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95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861">
                <a:tc>
                  <a:txBody>
                    <a:bodyPr/>
                    <a:lstStyle/>
                    <a:p>
                      <a:pPr indent="4572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ИК3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Смысловая цельность, речевая связность и последовательность изложения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73025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79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95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140">
                <a:tc>
                  <a:txBody>
                    <a:bodyPr/>
                    <a:lstStyle/>
                    <a:p>
                      <a:pPr indent="4572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Предложение. Грамматическая основа предложения. Подлежащее и сказуемое как главные члены предложения. Синтаксический анализ сложного предложения.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34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140">
                <a:tc>
                  <a:txBody>
                    <a:bodyPr/>
                    <a:lstStyle/>
                    <a:p>
                      <a:pPr indent="4572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Пунктуационный анализ. Знаки препинания в предложениях со словами и конструкциями, грамматически не связанными с членами предложения.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49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693">
                <a:tc>
                  <a:txBody>
                    <a:bodyPr/>
                    <a:lstStyle/>
                    <a:p>
                      <a:pPr indent="4572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Синтаксический анализ. Словосочетание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63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73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83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093">
                <a:tc>
                  <a:txBody>
                    <a:bodyPr/>
                    <a:lstStyle/>
                    <a:p>
                      <a:pPr indent="4572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Орфографический анализ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297">
                <a:tc>
                  <a:txBody>
                    <a:bodyPr/>
                    <a:lstStyle/>
                    <a:p>
                      <a:pPr indent="4572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Текст как речевое произведение. Смысловая и композиционная целостность текста. Анализ содержания текста. 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88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861">
                <a:tc>
                  <a:txBody>
                    <a:bodyPr/>
                    <a:lstStyle/>
                    <a:p>
                      <a:pPr indent="4572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Выразительные средства лексики и фразеологии. Анализ средств выразительности.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36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093">
                <a:tc>
                  <a:txBody>
                    <a:bodyPr/>
                    <a:lstStyle/>
                    <a:p>
                      <a:pPr indent="4572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Лексический анализ.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72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78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95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29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9СК1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Наличие обоснованного ответа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Понимание смысла фрагмента текста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Толкование значение слова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71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84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98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45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9СК2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Наличие примеров-аргументов или иллюстраций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72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86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98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861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9СК3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Смысловая цельность, речевая связность и последовательность сочинения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72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86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98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09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9СК4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Композиционная стройность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71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84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98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09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9Г1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Соблюдение орфографических норм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52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51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95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9Г2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Соблюдение пунктуационных норм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14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46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63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95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9Г3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Соблюдение грамматических норм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69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78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93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958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9Г4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Соблюдение речевых норм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77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89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69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9ФК1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"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Фактическая точность письменной речи.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81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05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05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6681" marR="16681" marT="40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43142" y="72020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959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55938935"/>
              </p:ext>
            </p:extLst>
          </p:nvPr>
        </p:nvGraphicFramePr>
        <p:xfrm>
          <a:off x="251520" y="260648"/>
          <a:ext cx="8451850" cy="6056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0287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C89FDD-B7A2-4E5F-9A60-7D7654012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390655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Задания с очевидным дефицитом освоения материала 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7DD5915-770C-4C7A-B3F2-57E9AF5ED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587" y="1125828"/>
            <a:ext cx="8020828" cy="4827102"/>
          </a:xfrm>
        </p:spPr>
        <p:txBody>
          <a:bodyPr>
            <a:normAutofit fontScale="92500" lnSpcReduction="20000"/>
          </a:bodyPr>
          <a:lstStyle/>
          <a:p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Часть 2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Задание №2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Предложение. Грамматическая основа предложения. Подлежащее и сказуемое как главные члены предложения. Синтаксический анализ сложного предложения.</a:t>
            </a:r>
          </a:p>
          <a:p>
            <a:pPr>
              <a:lnSpc>
                <a:spcPct val="106000"/>
              </a:lnSpc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Задание №5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Орфографический анализ.</a:t>
            </a:r>
          </a:p>
          <a:p>
            <a:pPr>
              <a:lnSpc>
                <a:spcPct val="106000"/>
              </a:lnSpc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Задание №7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Выразительные средства лексики и фразеологии. Анализ средств выразительности.</a:t>
            </a:r>
          </a:p>
          <a:p>
            <a:pPr marL="0" indent="0">
              <a:buNone/>
            </a:pP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Часть 3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Задание 9 (Сочинение-рассуждение)</a:t>
            </a:r>
          </a:p>
          <a:p>
            <a:pPr indent="449580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9СК2 Наличие примеров-аргументов.</a:t>
            </a:r>
          </a:p>
          <a:p>
            <a:pPr indent="449580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9Г2	Соблюдение пунктуационных норм.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3358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215" y="166254"/>
            <a:ext cx="8459787" cy="1011446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140025"/>
              </p:ext>
            </p:extLst>
          </p:nvPr>
        </p:nvGraphicFramePr>
        <p:xfrm>
          <a:off x="251520" y="1700808"/>
          <a:ext cx="4752528" cy="460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792088"/>
                <a:gridCol w="792088"/>
                <a:gridCol w="792088"/>
                <a:gridCol w="792088"/>
                <a:gridCol w="792088"/>
              </a:tblGrid>
              <a:tr h="855114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КОЛ-ВО ОТМЕТОК</a:t>
                      </a:r>
                      <a:endParaRPr lang="ru-RU" dirty="0"/>
                    </a:p>
                  </a:txBody>
                  <a:tcPr vert="vert270"/>
                </a:tc>
                <a:tc gridSpan="4">
                  <a:txBody>
                    <a:bodyPr/>
                    <a:lstStyle/>
                    <a:p>
                      <a:r>
                        <a:rPr lang="ru-RU" dirty="0" smtClean="0"/>
                        <a:t>Доля</a:t>
                      </a:r>
                      <a:r>
                        <a:rPr lang="ru-RU" baseline="0" dirty="0" smtClean="0"/>
                        <a:t> отметок  %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96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«2»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«3»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«4»</a:t>
                      </a:r>
                      <a:endParaRPr lang="ru-RU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«5»</a:t>
                      </a:r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003702">
                <a:tc>
                  <a:txBody>
                    <a:bodyPr/>
                    <a:lstStyle/>
                    <a:p>
                      <a:r>
                        <a:rPr lang="ru-RU" dirty="0" smtClean="0"/>
                        <a:t>МБОУ</a:t>
                      </a:r>
                      <a:r>
                        <a:rPr lang="ru-RU" baseline="0" dirty="0" smtClean="0"/>
                        <a:t> СОШ №18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286342135"/>
              </p:ext>
            </p:extLst>
          </p:nvPr>
        </p:nvGraphicFramePr>
        <p:xfrm>
          <a:off x="5148064" y="1988840"/>
          <a:ext cx="3528392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4815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55776" y="18864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defTabSz="457200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Анализ выполнения заданий КИМ тренировочного тестирования по математике 2022г</a:t>
            </a:r>
            <a:endParaRPr lang="ru-RU" dirty="0">
              <a:solidFill>
                <a:srgbClr val="FF0000"/>
              </a:solidFill>
              <a:latin typeface="Century Gothic" panose="020B0502020202020204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636622"/>
              </p:ext>
            </p:extLst>
          </p:nvPr>
        </p:nvGraphicFramePr>
        <p:xfrm>
          <a:off x="107506" y="1268771"/>
          <a:ext cx="8928992" cy="5479211"/>
        </p:xfrm>
        <a:graphic>
          <a:graphicData uri="http://schemas.openxmlformats.org/drawingml/2006/table">
            <a:tbl>
              <a:tblPr/>
              <a:tblGrid>
                <a:gridCol w="750223"/>
                <a:gridCol w="2671180"/>
                <a:gridCol w="527687"/>
                <a:gridCol w="928102"/>
                <a:gridCol w="1090355"/>
                <a:gridCol w="1090355"/>
                <a:gridCol w="935545"/>
                <a:gridCol w="935545"/>
              </a:tblGrid>
              <a:tr h="245729">
                <a:tc row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Зада-</a:t>
                      </a:r>
                      <a:r>
                        <a:rPr lang="ru-RU" sz="1100" b="1" kern="1200" dirty="0" err="1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ния</a:t>
                      </a:r>
                      <a:r>
                        <a:rPr lang="ru-RU" sz="1100" b="1" kern="1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6" marR="25886" marT="63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Проверяемые элементы содержания / умения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6" marR="25886" marT="63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Уровень </a:t>
                      </a:r>
                      <a:r>
                        <a:rPr lang="ru-RU" sz="1100" b="1" kern="1200" dirty="0" err="1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слож-ности</a:t>
                      </a:r>
                      <a:r>
                        <a:rPr lang="ru-RU" sz="1100" b="1" kern="1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зада-</a:t>
                      </a:r>
                      <a:r>
                        <a:rPr lang="ru-RU" sz="1100" b="1" kern="1200" dirty="0" err="1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6" marR="25886" marT="63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Средний уровень </a:t>
                      </a:r>
                      <a:r>
                        <a:rPr lang="ru-RU" sz="1100" b="1" kern="1200" dirty="0" err="1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выпол</a:t>
                      </a:r>
                      <a:r>
                        <a:rPr lang="ru-RU" sz="1100" b="1" kern="1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-нения, 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6" marR="25886" marT="63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700" b="1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Уровень выполнения по группам </a:t>
                      </a:r>
                      <a:br>
                        <a:rPr lang="ru-RU" sz="700" b="1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700" b="1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отметок, %</a:t>
                      </a:r>
                      <a:endParaRPr lang="ru-RU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6" marR="25886" marT="63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38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«2»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6" marR="25886" marT="63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«3»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6" marR="25886" marT="63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«4»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6" marR="25886" marT="63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«5»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6" marR="25886" marT="63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62740">
                <a:tc>
                  <a:txBody>
                    <a:bodyPr/>
                    <a:lstStyle/>
                    <a:p>
                      <a:pPr indent="4572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6" marR="25886" marT="63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Уметь выполнять вычисления и преобразования, уметь использовать приобретённые знания и умения в практической деятельности и повседневной жизни, уметь строить и исследовать простейшие математические модели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6" marR="25886" marT="63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7302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6" marR="25886" marT="63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6" marR="25886" marT="63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6" marR="25886" marT="63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6" marR="25886" marT="63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6" marR="25886" marT="63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6" marR="25886" marT="63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62740">
                <a:tc>
                  <a:txBody>
                    <a:bodyPr/>
                    <a:lstStyle/>
                    <a:p>
                      <a:pPr indent="4572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6" marR="25886" marT="63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Уметь выполнять вычисления и преобразования, уметь использовать приобретённые знания и умения в практической деятельности и повседневной жизни, уметь строить и исследовать простейшие математические модели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6" marR="25886" marT="63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7302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6" marR="25886" marT="63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6" marR="25886" marT="63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6" marR="25886" marT="63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6" marR="25886" marT="63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6" marR="25886" marT="63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6" marR="25886" marT="63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62740">
                <a:tc>
                  <a:txBody>
                    <a:bodyPr/>
                    <a:lstStyle/>
                    <a:p>
                      <a:pPr indent="4572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6" marR="25886" marT="63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Уметь выполнять вычисления и преобразования, уметь использовать приобретённые знания и умения в практической деятельности и повседневной жизни, уметь строить и исследовать простейшие математические модели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6" marR="25886" marT="63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7302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6" marR="25886" marT="63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6" marR="25886" marT="63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6" marR="25886" marT="63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6" marR="25886" marT="63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6" marR="25886" marT="63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6" marR="25886" marT="63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62740">
                <a:tc>
                  <a:txBody>
                    <a:bodyPr/>
                    <a:lstStyle/>
                    <a:p>
                      <a:pPr indent="4572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6" marR="25886" marT="63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Уметь выполнять вычисления и преобразования, уметь использовать приобретённые знания и умения в практической деятельности и повседневной жизни, уметь строить и исследовать простейшие математические модели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6" marR="25886" marT="63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7302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6" marR="25886" marT="63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6" marR="25886" marT="63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6" marR="25886" marT="63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6" marR="25886" marT="63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6" marR="25886" marT="63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rgbClr val="262626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86" marR="25886" marT="63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4160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280532"/>
              </p:ext>
            </p:extLst>
          </p:nvPr>
        </p:nvGraphicFramePr>
        <p:xfrm>
          <a:off x="251520" y="188640"/>
          <a:ext cx="8892480" cy="6552727"/>
        </p:xfrm>
        <a:graphic>
          <a:graphicData uri="http://schemas.openxmlformats.org/drawingml/2006/table">
            <a:tbl>
              <a:tblPr/>
              <a:tblGrid>
                <a:gridCol w="858008"/>
                <a:gridCol w="3054955"/>
                <a:gridCol w="603499"/>
                <a:gridCol w="1061445"/>
                <a:gridCol w="580519"/>
                <a:gridCol w="1247008"/>
                <a:gridCol w="417089"/>
                <a:gridCol w="1069957"/>
              </a:tblGrid>
              <a:tr h="2040040">
                <a:tc>
                  <a:txBody>
                    <a:bodyPr/>
                    <a:lstStyle/>
                    <a:p>
                      <a:pPr indent="4572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Уметь выполнять вычисления и преобразования, уметь использовать приобретённые знания и умения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45720"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практической деятельности и повседневной жизни, уметь строить и исследовать простейшие математические модели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7302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41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1830">
                <a:tc>
                  <a:txBody>
                    <a:bodyPr/>
                    <a:lstStyle/>
                    <a:p>
                      <a:pPr indent="4572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Уметь выполнять вычисления и преобразования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7302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6306">
                <a:tc>
                  <a:txBody>
                    <a:bodyPr/>
                    <a:lstStyle/>
                    <a:p>
                      <a:pPr indent="45720"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l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Уметь выполнять вычисления и преобразования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73025"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83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93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12747">
                <a:tc>
                  <a:txBody>
                    <a:bodyPr/>
                    <a:lstStyle/>
                    <a:p>
                      <a:pPr indent="4572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Уметь выполнять вычисления и преобразования, уметь выполнять преобразования алгебраических выражений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7302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6306">
                <a:tc>
                  <a:txBody>
                    <a:bodyPr/>
                    <a:lstStyle/>
                    <a:p>
                      <a:pPr indent="45720"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l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Уметь решать уравнения, неравенства и их системы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73025"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1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65498">
                <a:tc>
                  <a:txBody>
                    <a:bodyPr/>
                    <a:lstStyle/>
                    <a:p>
                      <a:pPr indent="45720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720"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Уметь работать со статистической информацией, находить частоту и вероятность случайного события, уметь использовать приобретённые знания и умения в практической деятельности и повседневной жизни, уметь строить и исследовать простейшие математические модели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73025"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69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58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050" kern="1200" dirty="0">
                          <a:solidFill>
                            <a:srgbClr val="26262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1798" marR="31798" marT="781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67500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1_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ppt/theme/theme4.xml><?xml version="1.0" encoding="utf-8"?>
<a:theme xmlns:a="http://schemas.openxmlformats.org/drawingml/2006/main" name="2_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ppt/theme/theme5.xml><?xml version="1.0" encoding="utf-8"?>
<a:theme xmlns:a="http://schemas.openxmlformats.org/drawingml/2006/main" name="3_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ppt/theme/theme6.xml><?xml version="1.0" encoding="utf-8"?>
<a:theme xmlns:a="http://schemas.openxmlformats.org/drawingml/2006/main" name="4_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1235</Words>
  <Application>Microsoft Office PowerPoint</Application>
  <PresentationFormat>Экран (4:3)</PresentationFormat>
  <Paragraphs>433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Тема Office</vt:lpstr>
      <vt:lpstr>Сектор</vt:lpstr>
      <vt:lpstr>1_Сектор</vt:lpstr>
      <vt:lpstr>2_Сектор</vt:lpstr>
      <vt:lpstr>3_Сектор</vt:lpstr>
      <vt:lpstr>4_Сектор</vt:lpstr>
      <vt:lpstr>Муниципальное бюджетное общеобразовательное  учреждение средняя  общеобразовательная  школа №18 с углубленным изучением отдельных предметов  имени Героя Российской Федерации  Стыцина Александра Михайловича</vt:lpstr>
      <vt:lpstr>1 декабря 2022 г. – русский язык   8  декабря 2022 г. – математика  4 варианта КИМ по предмету </vt:lpstr>
      <vt:lpstr>Результаты тренировочного тестирования обучающихся 9-х классов по русскому языку  Распределение отметок ТТ по русскому языку</vt:lpstr>
      <vt:lpstr>Презентация PowerPoint</vt:lpstr>
      <vt:lpstr>Презентация PowerPoint</vt:lpstr>
      <vt:lpstr>Задания с очевидным дефицитом освоения материала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Задания с очевидным дефицитом освоения материала </vt:lpstr>
      <vt:lpstr>Презентация PowerPoint</vt:lpstr>
      <vt:lpstr>Типичные ошибки, допущенные во  время репетиционных экзаменов</vt:lpstr>
      <vt:lpstr>Презентация PowerPoint</vt:lpstr>
      <vt:lpstr>Алгоритм работы с результатами репетиционных экзаменов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 учреждение средняя  общеобразовательная  школа №18 с углубленным изучением отдельных предметов  имени Героя Российской Федерации  Стыцина Александра Михайловича</dc:title>
  <dc:creator>7BiT</dc:creator>
  <cp:lastModifiedBy>Зарема Владимировна</cp:lastModifiedBy>
  <cp:revision>11</cp:revision>
  <dcterms:created xsi:type="dcterms:W3CDTF">2023-01-09T21:33:34Z</dcterms:created>
  <dcterms:modified xsi:type="dcterms:W3CDTF">2023-01-10T12:12:45Z</dcterms:modified>
</cp:coreProperties>
</file>